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8" r:id="rId2"/>
    <p:sldId id="272" r:id="rId3"/>
    <p:sldId id="273" r:id="rId4"/>
    <p:sldId id="277" r:id="rId5"/>
    <p:sldId id="275" r:id="rId6"/>
    <p:sldId id="274" r:id="rId7"/>
    <p:sldId id="280" r:id="rId8"/>
    <p:sldId id="278" r:id="rId9"/>
    <p:sldId id="281" r:id="rId10"/>
  </p:sldIdLst>
  <p:sldSz cx="9144000" cy="5143500" type="screen16x9"/>
  <p:notesSz cx="6858000" cy="9144000"/>
  <p:defaultTextStyle>
    <a:defPPr>
      <a:defRPr lang="ru-RU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713" userDrawn="1">
          <p15:clr>
            <a:srgbClr val="A4A3A4"/>
          </p15:clr>
        </p15:guide>
        <p15:guide id="4" pos="24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13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1" d="100"/>
          <a:sy n="141" d="100"/>
        </p:scale>
        <p:origin x="666" y="120"/>
      </p:cViewPr>
      <p:guideLst>
        <p:guide orient="horz" pos="1620"/>
        <p:guide pos="2880"/>
        <p:guide orient="horz" pos="713"/>
        <p:guide pos="24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70" d="100"/>
          <a:sy n="70" d="100"/>
        </p:scale>
        <p:origin x="-328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286D97B8-A1C2-4396-9236-7DF11D4FDD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C497600-795B-4FF9-9C84-08DDB5EF3A3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03701CC-0978-4244-910B-57B8FB2B3A53}" type="datetimeFigureOut">
              <a:rPr lang="ru-RU" altLang="ru-RU"/>
              <a:pPr>
                <a:defRPr/>
              </a:pPr>
              <a:t>25.08.2021</a:t>
            </a:fld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EDF65FE-FD54-4E99-9625-854256B8A3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FFCD52D-EE96-45C0-B4AC-6406822706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3C76FD8-FDAE-4ADC-82F0-23C47800EA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726A9883-828F-4C3C-A753-64BF062046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55CB167-E373-48FD-A0FD-12A8C661512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6BB7123-922A-404E-ADA6-2959CCF3BFD7}" type="datetimeFigureOut">
              <a:rPr lang="ru-RU"/>
              <a:pPr>
                <a:defRPr/>
              </a:pPr>
              <a:t>25.08.2021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432D1B98-38DC-4728-957D-920E2A2030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E5D2850E-5949-4ECE-9020-650A422A2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283FF2C-D678-4814-8250-2118CF7544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69A1915-85EA-4E4F-8430-8FB68472C0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C6D31B6-8301-4048-90D7-F0833BA936B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E43912-07DB-4A00-B5B9-2006816FC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CAB03-93A8-478F-94A8-D75B190192BB}" type="datetimeFigureOut">
              <a:rPr lang="ru-RU" altLang="ru-RU"/>
              <a:pPr>
                <a:defRPr/>
              </a:pPr>
              <a:t>25.08.2021</a:t>
            </a:fld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F2FCD1-679D-4F93-9848-A6FFAE5E0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C0797A-5937-43B5-B936-43CB10F6A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9154-BB8A-4558-AB3E-287F6682CA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756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203199"/>
            <a:ext cx="6750050" cy="61595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>
                <a:latin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Дата 3">
            <a:extLst>
              <a:ext uri="{FF2B5EF4-FFF2-40B4-BE49-F238E27FC236}">
                <a16:creationId xmlns:a16="http://schemas.microsoft.com/office/drawing/2014/main" id="{41CED827-ACEF-468A-BF99-38A752391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D61F-936A-497E-871C-0A72D8870848}" type="datetimeFigureOut">
              <a:rPr lang="ru-RU" altLang="ru-RU"/>
              <a:pPr>
                <a:defRPr/>
              </a:pPr>
              <a:t>25.08.2021</a:t>
            </a:fld>
            <a:endParaRPr lang="ru-RU" altLang="ru-RU"/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A7E3AE5D-79CA-4889-A54F-4294162DA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D6A5FCED-AE09-4E8B-8CCC-1BA058E56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24D-C85F-48B7-B133-C931776E39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86563" y="92920"/>
            <a:ext cx="2357437" cy="836509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3360" y="282121"/>
            <a:ext cx="6205017" cy="469820"/>
          </a:xfrm>
        </p:spPr>
        <p:txBody>
          <a:bodyPr/>
          <a:lstStyle>
            <a:lvl1pPr algn="l">
              <a:defRPr sz="20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163657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07719DC3-66CD-4A47-8969-F9165B3F7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28093-F2AF-48A4-881E-7653E113C1B9}" type="datetimeFigureOut">
              <a:rPr lang="ru-RU" altLang="ru-RU"/>
              <a:pPr>
                <a:defRPr/>
              </a:pPr>
              <a:t>25.08.2021</a:t>
            </a:fld>
            <a:endParaRPr lang="ru-RU" alt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DA81BC01-E684-4343-8371-45F16C6D5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1075CCF2-44E0-4AAB-BEDA-C7EAB6B56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3FA77-1B4E-46C8-A0D4-B160816C1F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0290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93418BE7-F369-421B-9B48-975682D61BA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EA43626D-4153-44AB-91A0-F07A671F54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622D0D-BFD7-4E50-BFD2-674D07C4EA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B7AEACC-C3AB-4A93-BF75-FE6EE7F98EA4}" type="datetimeFigureOut">
              <a:rPr lang="ru-RU" altLang="ru-RU"/>
              <a:pPr>
                <a:defRPr/>
              </a:pPr>
              <a:t>25.08.2021</a:t>
            </a:fld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C5EF55-977F-45DD-9516-9A85E2A046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A5B742-442B-4432-A2C8-10EF79ED78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A7FC68-515D-4D3B-8AD4-D8E91E4AB0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7" r:id="rId2"/>
    <p:sldLayoutId id="2147483726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Black" pitchFamily="34" charset="0"/>
          <a:cs typeface="Arial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Black" pitchFamily="34" charset="0"/>
          <a:cs typeface="Arial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Black" pitchFamily="34" charset="0"/>
          <a:cs typeface="Arial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Black" pitchFamily="34" charset="0"/>
          <a:cs typeface="Arial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Black" pitchFamily="34" charset="0"/>
          <a:cs typeface="Arial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Black" pitchFamily="34" charset="0"/>
          <a:cs typeface="Arial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Black" pitchFamily="34" charset="0"/>
          <a:cs typeface="Arial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Black" pitchFamily="34" charset="0"/>
          <a:cs typeface="Arial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азвание 1">
            <a:extLst>
              <a:ext uri="{FF2B5EF4-FFF2-40B4-BE49-F238E27FC236}">
                <a16:creationId xmlns:a16="http://schemas.microsoft.com/office/drawing/2014/main" id="{56A97808-3D66-4488-91C8-C5854A39CA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6300" y="3484563"/>
            <a:ext cx="7772400" cy="1103312"/>
          </a:xfrm>
        </p:spPr>
        <p:txBody>
          <a:bodyPr/>
          <a:lstStyle/>
          <a:p>
            <a:pPr eaLnBrk="1" hangingPunct="1"/>
            <a:r>
              <a:rPr kumimoji="0" lang="ru-RU" altLang="ru-RU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kumimoji="0" lang="ru-RU" altLang="ru-RU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n-US" alt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Organization name/researcher name</a:t>
            </a:r>
            <a:endParaRPr kumimoji="0" lang="ru-RU" alt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" name="Прямоугольник 2">
            <a:extLst>
              <a:ext uri="{FF2B5EF4-FFF2-40B4-BE49-F238E27FC236}">
                <a16:creationId xmlns:a16="http://schemas.microsoft.com/office/drawing/2014/main" id="{E8B35595-7F96-4406-9A24-52D376E93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186" y="3069064"/>
            <a:ext cx="620290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Project Name</a:t>
            </a:r>
            <a:endParaRPr lang="ru-RU" altLang="en-US" sz="4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0690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2">
            <a:extLst>
              <a:ext uri="{FF2B5EF4-FFF2-40B4-BE49-F238E27FC236}">
                <a16:creationId xmlns:a16="http://schemas.microsoft.com/office/drawing/2014/main" id="{FC40E2C2-F64B-4243-8B9B-98ACC7A82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25" y="282575"/>
            <a:ext cx="7221538" cy="469900"/>
          </a:xfrm>
        </p:spPr>
        <p:txBody>
          <a:bodyPr/>
          <a:lstStyle/>
          <a:p>
            <a:r>
              <a:rPr kumimoji="0" lang="en-US" altLang="ru-RU"/>
              <a:t>Presentation Summary</a:t>
            </a:r>
            <a:endParaRPr lang="ru-RU" altLang="en-US"/>
          </a:p>
        </p:txBody>
      </p:sp>
      <p:sp>
        <p:nvSpPr>
          <p:cNvPr id="6147" name="Содержимое 2">
            <a:extLst>
              <a:ext uri="{FF2B5EF4-FFF2-40B4-BE49-F238E27FC236}">
                <a16:creationId xmlns:a16="http://schemas.microsoft.com/office/drawing/2014/main" id="{DDE113A1-1A5C-44D1-A075-7BC6270B9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kumimoji="0" lang="en-US" altLang="ru-RU" sz="2000" b="1" dirty="0"/>
              <a:t>Medical Problem</a:t>
            </a:r>
            <a:endParaRPr kumimoji="0" lang="ru-RU" altLang="ru-RU" sz="2000" b="1" dirty="0"/>
          </a:p>
          <a:p>
            <a:pPr eaLnBrk="1" hangingPunct="1"/>
            <a:r>
              <a:rPr kumimoji="0" lang="en-US" altLang="ru-RU" sz="2000" b="1" dirty="0"/>
              <a:t>Project description</a:t>
            </a:r>
            <a:endParaRPr kumimoji="0" lang="ru-RU" altLang="ru-RU" sz="2000" b="1" dirty="0"/>
          </a:p>
          <a:p>
            <a:pPr eaLnBrk="1" hangingPunct="1"/>
            <a:r>
              <a:rPr kumimoji="0" lang="en-US" altLang="ru-RU" sz="2000" b="1" dirty="0"/>
              <a:t>Competitive landscape and project benefits</a:t>
            </a:r>
            <a:endParaRPr kumimoji="0" lang="ru-RU" altLang="ru-RU" sz="2000" b="1" dirty="0"/>
          </a:p>
          <a:p>
            <a:pPr eaLnBrk="1" hangingPunct="1"/>
            <a:r>
              <a:rPr kumimoji="0" lang="en-US" altLang="ru-RU" sz="2000" b="1" dirty="0"/>
              <a:t>Market valuation and commercialization plan</a:t>
            </a:r>
            <a:endParaRPr kumimoji="0" lang="ru-RU" altLang="ru-RU" sz="2000" b="1" dirty="0"/>
          </a:p>
          <a:p>
            <a:pPr eaLnBrk="1" hangingPunct="1"/>
            <a:r>
              <a:rPr kumimoji="0" lang="en-US" altLang="en-US" sz="2000" b="1" dirty="0"/>
              <a:t>Project roadmap</a:t>
            </a:r>
            <a:endParaRPr kumimoji="0" lang="ru-RU" altLang="en-US" sz="2000" b="1" dirty="0"/>
          </a:p>
          <a:p>
            <a:pPr eaLnBrk="1" hangingPunct="1"/>
            <a:r>
              <a:rPr kumimoji="0" lang="en-US" altLang="ru-RU" sz="2000" b="1" dirty="0"/>
              <a:t>Project team</a:t>
            </a:r>
            <a:endParaRPr kumimoji="0" lang="ru-RU" altLang="ru-RU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2">
            <a:extLst>
              <a:ext uri="{FF2B5EF4-FFF2-40B4-BE49-F238E27FC236}">
                <a16:creationId xmlns:a16="http://schemas.microsoft.com/office/drawing/2014/main" id="{EE97302E-A65F-4F4A-854E-9688ED03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25" y="282575"/>
            <a:ext cx="7221538" cy="469900"/>
          </a:xfrm>
        </p:spPr>
        <p:txBody>
          <a:bodyPr/>
          <a:lstStyle/>
          <a:p>
            <a:pPr eaLnBrk="1" hangingPunct="1"/>
            <a:r>
              <a:rPr kumimoji="0" lang="en-US" altLang="ru-RU"/>
              <a:t>Medical Problem</a:t>
            </a:r>
            <a:endParaRPr kumimoji="0" lang="ru-RU" altLang="ru-RU"/>
          </a:p>
        </p:txBody>
      </p:sp>
      <p:sp>
        <p:nvSpPr>
          <p:cNvPr id="5" name="Объект 1">
            <a:extLst>
              <a:ext uri="{FF2B5EF4-FFF2-40B4-BE49-F238E27FC236}">
                <a16:creationId xmlns:a16="http://schemas.microsoft.com/office/drawing/2014/main" id="{30CAD91F-C7AF-4595-9E86-F2B3DEDA2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543" y="979823"/>
            <a:ext cx="8229600" cy="3394075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kumimoji="0" lang="en-US" altLang="ru-RU" b="1" dirty="0">
                <a:cs typeface="Arial" charset="0"/>
              </a:rPr>
              <a:t>Problem prevalence and</a:t>
            </a:r>
            <a:r>
              <a:rPr kumimoji="0" lang="ru-RU" altLang="ru-RU" b="1" dirty="0">
                <a:cs typeface="Arial" charset="0"/>
              </a:rPr>
              <a:t> </a:t>
            </a:r>
            <a:r>
              <a:rPr kumimoji="0" lang="en-US" altLang="ru-RU" b="1" dirty="0">
                <a:cs typeface="Arial" charset="0"/>
              </a:rPr>
              <a:t>health care burden and patient burden</a:t>
            </a:r>
            <a:r>
              <a:rPr lang="ru-RU" b="1" dirty="0"/>
              <a:t>;</a:t>
            </a:r>
            <a:endParaRPr kumimoji="0" lang="ru-RU" altLang="ru-RU" b="1" dirty="0">
              <a:cs typeface="Arial" charset="0"/>
            </a:endParaRPr>
          </a:p>
          <a:p>
            <a:pPr>
              <a:buFont typeface="Arial" charset="0"/>
              <a:buChar char="•"/>
              <a:defRPr/>
            </a:pPr>
            <a:r>
              <a:rPr kumimoji="0" lang="ru-RU" b="1" dirty="0">
                <a:solidFill>
                  <a:sysClr val="windowText" lastClr="000000"/>
                </a:solidFill>
              </a:rPr>
              <a:t>С</a:t>
            </a:r>
            <a:r>
              <a:rPr kumimoji="0" lang="en-US" b="1" dirty="0" err="1">
                <a:solidFill>
                  <a:sysClr val="windowText" lastClr="000000"/>
                </a:solidFill>
              </a:rPr>
              <a:t>urrent</a:t>
            </a:r>
            <a:r>
              <a:rPr kumimoji="0" lang="en-US" b="1" dirty="0">
                <a:solidFill>
                  <a:sysClr val="windowText" lastClr="000000"/>
                </a:solidFill>
              </a:rPr>
              <a:t> treatment approaches (“golden standard”)</a:t>
            </a:r>
            <a:r>
              <a:rPr kumimoji="0" lang="ru-RU" b="1" dirty="0">
                <a:solidFill>
                  <a:sysClr val="windowText" lastClr="000000"/>
                </a:solidFill>
              </a:rPr>
              <a:t>;</a:t>
            </a:r>
          </a:p>
          <a:p>
            <a:pPr>
              <a:buFont typeface="Arial" charset="0"/>
              <a:buChar char="•"/>
              <a:defRPr/>
            </a:pPr>
            <a:r>
              <a:rPr kumimoji="0" lang="en-US" altLang="ru-RU" b="1" dirty="0">
                <a:cs typeface="Arial" charset="0"/>
              </a:rPr>
              <a:t>Unmet medical need, solved by your project</a:t>
            </a:r>
            <a:endParaRPr kumimoji="0" lang="ru-RU" altLang="ru-RU" b="1" dirty="0">
              <a:cs typeface="Arial" charset="0"/>
            </a:endParaRPr>
          </a:p>
          <a:p>
            <a:pPr>
              <a:buFont typeface="Arial" charset="0"/>
              <a:buChar char="•"/>
              <a:defRPr/>
            </a:pPr>
            <a:r>
              <a:rPr kumimoji="0" lang="en-US" altLang="ru-RU" b="1" dirty="0">
                <a:cs typeface="Arial" charset="0"/>
              </a:rPr>
              <a:t>Provide independent publications, confirming problem awareness</a:t>
            </a:r>
            <a:endParaRPr kumimoji="0" lang="ru-RU" altLang="ru-RU" b="1" dirty="0"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A336D8E7-632B-435C-A84C-3067C30ED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543" y="992015"/>
            <a:ext cx="8229600" cy="3394075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kumimoji="0" lang="en-US" altLang="ru-RU" b="1" dirty="0">
                <a:cs typeface="Arial" charset="0"/>
              </a:rPr>
              <a:t>Technology description and characteristics</a:t>
            </a:r>
            <a:r>
              <a:rPr lang="ru-RU" b="1" dirty="0"/>
              <a:t>;</a:t>
            </a:r>
            <a:endParaRPr kumimoji="0" lang="ru-RU" altLang="ru-RU" b="1" dirty="0">
              <a:cs typeface="Arial" charset="0"/>
            </a:endParaRPr>
          </a:p>
          <a:p>
            <a:pPr>
              <a:buFont typeface="Arial" charset="0"/>
              <a:buChar char="•"/>
              <a:defRPr/>
            </a:pPr>
            <a:r>
              <a:rPr kumimoji="0" lang="en-US" b="1" dirty="0">
                <a:solidFill>
                  <a:sysClr val="windowText" lastClr="000000"/>
                </a:solidFill>
              </a:rPr>
              <a:t>Describe technology innovativeness</a:t>
            </a:r>
            <a:r>
              <a:rPr kumimoji="0" lang="ru-RU" b="1" dirty="0">
                <a:solidFill>
                  <a:sysClr val="windowText" lastClr="000000"/>
                </a:solidFill>
              </a:rPr>
              <a:t>;</a:t>
            </a:r>
          </a:p>
          <a:p>
            <a:pPr>
              <a:buFont typeface="Arial" charset="0"/>
              <a:buChar char="•"/>
              <a:defRPr/>
            </a:pPr>
            <a:r>
              <a:rPr kumimoji="0" lang="en-US" altLang="ru-RU" b="1" dirty="0">
                <a:cs typeface="Arial" charset="0"/>
              </a:rPr>
              <a:t>Provide links for your publications (Russian and WW)</a:t>
            </a:r>
          </a:p>
          <a:p>
            <a:pPr>
              <a:buFont typeface="Arial" charset="0"/>
              <a:buChar char="•"/>
              <a:defRPr/>
            </a:pPr>
            <a:r>
              <a:rPr kumimoji="0" lang="en-US" altLang="ru-RU" b="1" dirty="0">
                <a:cs typeface="Arial" charset="0"/>
              </a:rPr>
              <a:t>Current stage of the project (</a:t>
            </a:r>
            <a:r>
              <a:rPr kumimoji="0" lang="en-US" altLang="ru-RU" b="1" dirty="0" err="1">
                <a:cs typeface="Arial" charset="0"/>
              </a:rPr>
              <a:t>PoC</a:t>
            </a:r>
            <a:r>
              <a:rPr kumimoji="0" lang="en-US" altLang="ru-RU" b="1" dirty="0">
                <a:cs typeface="Arial" charset="0"/>
              </a:rPr>
              <a:t>/preclinical/clinical/market)</a:t>
            </a:r>
            <a:endParaRPr kumimoji="0" lang="ru-RU" altLang="ru-RU" b="1" dirty="0">
              <a:cs typeface="Arial" charset="0"/>
            </a:endParaRPr>
          </a:p>
          <a:p>
            <a:pPr>
              <a:buFont typeface="Arial" charset="0"/>
              <a:buChar char="•"/>
              <a:defRPr/>
            </a:pPr>
            <a:r>
              <a:rPr kumimoji="0" lang="en-US" altLang="ru-RU" b="1" dirty="0">
                <a:cs typeface="Arial" charset="0"/>
              </a:rPr>
              <a:t>Results of recent research/trials</a:t>
            </a:r>
            <a:endParaRPr kumimoji="0" lang="ru-RU" altLang="ru-RU" b="1" dirty="0">
              <a:cs typeface="Arial" charset="0"/>
            </a:endParaRPr>
          </a:p>
        </p:txBody>
      </p:sp>
      <p:sp>
        <p:nvSpPr>
          <p:cNvPr id="8195" name="Заголовок 2">
            <a:extLst>
              <a:ext uri="{FF2B5EF4-FFF2-40B4-BE49-F238E27FC236}">
                <a16:creationId xmlns:a16="http://schemas.microsoft.com/office/drawing/2014/main" id="{85283CC8-2B0B-409B-8A94-1AA920991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25" y="282575"/>
            <a:ext cx="6229350" cy="469900"/>
          </a:xfrm>
        </p:spPr>
        <p:txBody>
          <a:bodyPr/>
          <a:lstStyle/>
          <a:p>
            <a:pPr eaLnBrk="1" hangingPunct="1"/>
            <a:r>
              <a:rPr kumimoji="0" lang="en-US" altLang="ru-RU" dirty="0"/>
              <a:t>Project description (product or technology advantages)</a:t>
            </a:r>
            <a:endParaRPr kumimoji="0" lang="ru-RU" alt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Заголовок 2">
            <a:extLst>
              <a:ext uri="{FF2B5EF4-FFF2-40B4-BE49-F238E27FC236}">
                <a16:creationId xmlns:a16="http://schemas.microsoft.com/office/drawing/2014/main" id="{E5A12BCD-35AD-4095-9351-F0DC89BEB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25" y="282575"/>
            <a:ext cx="7221538" cy="469900"/>
          </a:xfrm>
        </p:spPr>
        <p:txBody>
          <a:bodyPr/>
          <a:lstStyle/>
          <a:p>
            <a:pPr eaLnBrk="1" hangingPunct="1"/>
            <a:r>
              <a:rPr kumimoji="0" lang="en-US" altLang="ru-RU" dirty="0"/>
              <a:t>Competitive landscape and project benefits</a:t>
            </a:r>
            <a:endParaRPr kumimoji="0" lang="ru-RU" alt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5DE2E0C-F8E4-4A27-8F46-77399AF53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29060"/>
              </p:ext>
            </p:extLst>
          </p:nvPr>
        </p:nvGraphicFramePr>
        <p:xfrm>
          <a:off x="332976" y="1482723"/>
          <a:ext cx="8604651" cy="98990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82058">
                  <a:extLst>
                    <a:ext uri="{9D8B030D-6E8A-4147-A177-3AD203B41FA5}">
                      <a16:colId xmlns:a16="http://schemas.microsoft.com/office/drawing/2014/main" val="706726686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539984949"/>
                    </a:ext>
                  </a:extLst>
                </a:gridCol>
                <a:gridCol w="2051288">
                  <a:extLst>
                    <a:ext uri="{9D8B030D-6E8A-4147-A177-3AD203B41FA5}">
                      <a16:colId xmlns:a16="http://schemas.microsoft.com/office/drawing/2014/main" val="1265488219"/>
                    </a:ext>
                  </a:extLst>
                </a:gridCol>
                <a:gridCol w="1692703">
                  <a:extLst>
                    <a:ext uri="{9D8B030D-6E8A-4147-A177-3AD203B41FA5}">
                      <a16:colId xmlns:a16="http://schemas.microsoft.com/office/drawing/2014/main" val="975943469"/>
                    </a:ext>
                  </a:extLst>
                </a:gridCol>
                <a:gridCol w="1693642">
                  <a:extLst>
                    <a:ext uri="{9D8B030D-6E8A-4147-A177-3AD203B41FA5}">
                      <a16:colId xmlns:a16="http://schemas.microsoft.com/office/drawing/2014/main" val="720422988"/>
                    </a:ext>
                  </a:extLst>
                </a:gridCol>
              </a:tblGrid>
              <a:tr h="7613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Competitor Name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Company and country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Short description (small molecule, antibody, ADC,  cell therapy, gene therapy, other)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Development stage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Your advantage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9122991"/>
                  </a:ext>
                </a:extLst>
              </a:tr>
              <a:tr h="1788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453026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22A57AE1-7C69-4E8E-9E7E-E643195AD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829" y="994347"/>
            <a:ext cx="8229600" cy="3394075"/>
          </a:xfrm>
        </p:spPr>
        <p:txBody>
          <a:bodyPr/>
          <a:lstStyle/>
          <a:p>
            <a:pPr>
              <a:defRPr/>
            </a:pPr>
            <a:r>
              <a:rPr kumimoji="0" lang="en-US" altLang="ru-RU" b="1" dirty="0"/>
              <a:t>Market size and structure (USD, patients, segments, main players) for Russia and WW</a:t>
            </a:r>
            <a:endParaRPr kumimoji="0" lang="ru-RU" altLang="ru-RU" b="1" dirty="0"/>
          </a:p>
          <a:p>
            <a:pPr>
              <a:defRPr/>
            </a:pPr>
            <a:r>
              <a:rPr kumimoji="0" lang="en-US" altLang="ru-RU" b="1" dirty="0"/>
              <a:t>Your potential customers (doctors, patients)</a:t>
            </a:r>
            <a:endParaRPr kumimoji="0" lang="ru-RU" altLang="ru-RU" b="1" dirty="0"/>
          </a:p>
          <a:p>
            <a:pPr>
              <a:defRPr/>
            </a:pPr>
            <a:r>
              <a:rPr kumimoji="0" lang="en-US" altLang="ru-RU" b="1" dirty="0"/>
              <a:t>Commercialization plan and limits</a:t>
            </a:r>
            <a:endParaRPr kumimoji="0" lang="ru-RU" altLang="ru-RU" b="1" dirty="0"/>
          </a:p>
        </p:txBody>
      </p:sp>
      <p:sp>
        <p:nvSpPr>
          <p:cNvPr id="11267" name="Заголовок 2">
            <a:extLst>
              <a:ext uri="{FF2B5EF4-FFF2-40B4-BE49-F238E27FC236}">
                <a16:creationId xmlns:a16="http://schemas.microsoft.com/office/drawing/2014/main" id="{0DCD9922-A540-4B0E-AC1E-85DB3C63C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25" y="282575"/>
            <a:ext cx="7221538" cy="469900"/>
          </a:xfrm>
        </p:spPr>
        <p:txBody>
          <a:bodyPr/>
          <a:lstStyle/>
          <a:p>
            <a:pPr eaLnBrk="1" hangingPunct="1"/>
            <a:r>
              <a:rPr kumimoji="0" lang="en-US" altLang="ru-RU" dirty="0"/>
              <a:t>Market valuation and Commercialization plan</a:t>
            </a:r>
            <a:endParaRPr kumimoji="0" lang="ru-RU" alt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2">
            <a:extLst>
              <a:ext uri="{FF2B5EF4-FFF2-40B4-BE49-F238E27FC236}">
                <a16:creationId xmlns:a16="http://schemas.microsoft.com/office/drawing/2014/main" id="{90C865DB-B385-4A49-8FC5-C6E55E001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25" y="282575"/>
            <a:ext cx="7221538" cy="469900"/>
          </a:xfrm>
        </p:spPr>
        <p:txBody>
          <a:bodyPr/>
          <a:lstStyle/>
          <a:p>
            <a:r>
              <a:rPr lang="en-US" altLang="en-US"/>
              <a:t>Project Roadmap</a:t>
            </a:r>
            <a:endParaRPr lang="ru-RU" altLang="en-US"/>
          </a:p>
        </p:txBody>
      </p:sp>
      <p:sp>
        <p:nvSpPr>
          <p:cNvPr id="12291" name="Объект 1">
            <a:extLst>
              <a:ext uri="{FF2B5EF4-FFF2-40B4-BE49-F238E27FC236}">
                <a16:creationId xmlns:a16="http://schemas.microsoft.com/office/drawing/2014/main" id="{800AE063-7E3D-4A58-A654-55447C271D0C}"/>
              </a:ext>
            </a:extLst>
          </p:cNvPr>
          <p:cNvSpPr txBox="1">
            <a:spLocks/>
          </p:cNvSpPr>
          <p:nvPr/>
        </p:nvSpPr>
        <p:spPr bwMode="auto">
          <a:xfrm>
            <a:off x="253238" y="976059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34963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Calibri" panose="020F0502020204030204" pitchFamily="34" charset="0"/>
              </a:rPr>
              <a:t>Project dynamics from the start till now;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kumimoji="0" lang="en-US" altLang="en-US" sz="1800" b="1" dirty="0">
                <a:latin typeface="Calibri" panose="020F0502020204030204" pitchFamily="34" charset="0"/>
              </a:rPr>
              <a:t>Planned research and intermediate KPIs</a:t>
            </a:r>
            <a:r>
              <a:rPr kumimoji="0" lang="ru-RU" altLang="en-US" sz="1800" b="1" dirty="0">
                <a:latin typeface="Calibri" panose="020F0502020204030204" pitchFamily="34" charset="0"/>
              </a:rPr>
              <a:t>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Calibri" panose="020F0502020204030204" pitchFamily="34" charset="0"/>
              </a:rPr>
              <a:t>Commercialization timelines</a:t>
            </a:r>
            <a:r>
              <a:rPr lang="ru-RU" altLang="en-US" sz="1800" b="1" dirty="0">
                <a:latin typeface="Calibri" panose="020F0502020204030204" pitchFamily="34" charset="0"/>
              </a:rPr>
              <a:t>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kumimoji="0" lang="en-US" altLang="en-US" sz="1800" b="1" dirty="0">
                <a:latin typeface="Calibri" panose="020F0502020204030204" pitchFamily="34" charset="0"/>
              </a:rPr>
              <a:t>Critical technological and market limits and risks</a:t>
            </a:r>
            <a:endParaRPr lang="ru-RU" altLang="en-US" sz="1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1">
            <a:extLst>
              <a:ext uri="{FF2B5EF4-FFF2-40B4-BE49-F238E27FC236}">
                <a16:creationId xmlns:a16="http://schemas.microsoft.com/office/drawing/2014/main" id="{6DBBD83B-7A7D-4E71-9FEB-BAB5D14AE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512" y="980694"/>
            <a:ext cx="8229600" cy="3394075"/>
          </a:xfrm>
        </p:spPr>
        <p:txBody>
          <a:bodyPr/>
          <a:lstStyle/>
          <a:p>
            <a:r>
              <a:rPr kumimoji="0" lang="en-US" altLang="ru-RU" b="1" dirty="0"/>
              <a:t>Who devotes </a:t>
            </a:r>
            <a:r>
              <a:rPr kumimoji="0" lang="ru-RU" altLang="ru-RU" b="1" dirty="0"/>
              <a:t>100% </a:t>
            </a:r>
            <a:r>
              <a:rPr kumimoji="0" lang="en-US" altLang="ru-RU" b="1" dirty="0"/>
              <a:t>of his/her time to the project</a:t>
            </a:r>
            <a:endParaRPr kumimoji="0" lang="ru-RU" altLang="ru-RU" b="1" dirty="0"/>
          </a:p>
          <a:p>
            <a:r>
              <a:rPr lang="en-US" altLang="en-US" b="1" dirty="0"/>
              <a:t>Please, describe technical and business competencies of the team</a:t>
            </a:r>
            <a:endParaRPr kumimoji="0" lang="en-US" altLang="ru-RU" b="1" dirty="0"/>
          </a:p>
          <a:p>
            <a:r>
              <a:rPr kumimoji="0" lang="en-US" altLang="ru-RU" b="1" dirty="0"/>
              <a:t>International experts/partners</a:t>
            </a:r>
            <a:endParaRPr kumimoji="0" lang="ru-RU" altLang="ru-RU" b="1" dirty="0"/>
          </a:p>
          <a:p>
            <a:r>
              <a:rPr kumimoji="0" lang="en-US" altLang="ru-RU" b="1" dirty="0"/>
              <a:t>Advisory board</a:t>
            </a:r>
          </a:p>
        </p:txBody>
      </p:sp>
      <p:sp>
        <p:nvSpPr>
          <p:cNvPr id="13315" name="Заголовок 2">
            <a:extLst>
              <a:ext uri="{FF2B5EF4-FFF2-40B4-BE49-F238E27FC236}">
                <a16:creationId xmlns:a16="http://schemas.microsoft.com/office/drawing/2014/main" id="{9A1C6D00-8D3F-48AB-9501-F63FCF01E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25" y="282575"/>
            <a:ext cx="7221538" cy="469900"/>
          </a:xfrm>
        </p:spPr>
        <p:txBody>
          <a:bodyPr/>
          <a:lstStyle/>
          <a:p>
            <a:r>
              <a:rPr kumimoji="0" lang="en-US" altLang="ru-RU"/>
              <a:t>TEAM</a:t>
            </a:r>
            <a:endParaRPr lang="ru-RU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азвание 1">
            <a:extLst>
              <a:ext uri="{FF2B5EF4-FFF2-40B4-BE49-F238E27FC236}">
                <a16:creationId xmlns:a16="http://schemas.microsoft.com/office/drawing/2014/main" id="{5131E0BF-F4D6-4F64-BAF8-C5FFF784D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160713"/>
            <a:ext cx="7772400" cy="1103312"/>
          </a:xfrm>
        </p:spPr>
        <p:txBody>
          <a:bodyPr/>
          <a:lstStyle/>
          <a:p>
            <a:pPr eaLnBrk="1" hangingPunct="1"/>
            <a:r>
              <a:rPr kumimoji="0" lang="ru-RU" altLang="ru-RU" sz="4000" dirty="0"/>
              <a:t/>
            </a:r>
            <a:br>
              <a:rPr kumimoji="0" lang="ru-RU" altLang="ru-RU" sz="4000" dirty="0"/>
            </a:br>
            <a:r>
              <a:rPr kumimoji="0" lang="en-US" altLang="ru-RU" sz="2400" dirty="0"/>
              <a:t>Contact Information</a:t>
            </a:r>
            <a:endParaRPr kumimoji="0" lang="ru-RU" altLang="ru-RU" sz="4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0690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аж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Экран (16:9)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Times New Roman</vt:lpstr>
      <vt:lpstr>1_Тема Office</vt:lpstr>
      <vt:lpstr> Organization name/researcher name</vt:lpstr>
      <vt:lpstr>Presentation Summary</vt:lpstr>
      <vt:lpstr>Medical Problem</vt:lpstr>
      <vt:lpstr>Project description (product or technology advantages)</vt:lpstr>
      <vt:lpstr>Competitive landscape and project benefits</vt:lpstr>
      <vt:lpstr>Market valuation and Commercialization plan</vt:lpstr>
      <vt:lpstr>Project Roadmap</vt:lpstr>
      <vt:lpstr>TEAM</vt:lpstr>
      <vt:lpstr> 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2021-08-25T12:38:08Z</dcterms:created>
  <dcterms:modified xsi:type="dcterms:W3CDTF">2021-08-25T14:23:51Z</dcterms:modified>
</cp:coreProperties>
</file>